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15"/>
  </p:notesMasterIdLst>
  <p:sldIdLst>
    <p:sldId id="256" r:id="rId2"/>
    <p:sldId id="264" r:id="rId3"/>
    <p:sldId id="267" r:id="rId4"/>
    <p:sldId id="265" r:id="rId5"/>
    <p:sldId id="268" r:id="rId6"/>
    <p:sldId id="257" r:id="rId7"/>
    <p:sldId id="258" r:id="rId8"/>
    <p:sldId id="259" r:id="rId9"/>
    <p:sldId id="260" r:id="rId10"/>
    <p:sldId id="261" r:id="rId11"/>
    <p:sldId id="266" r:id="rId12"/>
    <p:sldId id="263" r:id="rId13"/>
    <p:sldId id="269" r:id="rId1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3876456-B28B-40E4-9871-84B64CD8C4C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D406EDD-7329-4458-9904-E7D35A88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8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06EDD-7329-4458-9904-E7D35A882E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6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2202-7BC6-4EA9-A2DB-16B1147F5530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3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4C47-57B4-4C7B-B626-C2F79795B2CE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0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DC7A-5522-41DC-812A-A6DDA50AC196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49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822A-F2D8-4AA9-97D3-103773D83549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9542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2D38-D096-42C8-B10D-A1981749ABEF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25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6340-3987-4F57-8A00-46E41D8D48F3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47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4052-8587-4546-8A86-6A760E41833C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2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746C-51E4-42FA-B7E1-9C20FFA2AB9A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0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71A2C74-3D95-4C05-AD6E-1CDCA9B7311D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8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0055-2C1E-4911-9025-ADB40451D14F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0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59EC-0653-42C9-A548-0F3D71F08F27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2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7804-339B-437B-BEDA-FF88F70D476B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4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703E-A1EA-48EC-B380-B4C4004002D1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8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5664-990A-4951-8599-C2C8B43E6DBA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8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9D6D-47DC-4F2D-9C35-DFD8EC2706A1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1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DBB6-DB0E-40AE-B063-B5E3D9C2C251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56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2652-AB7B-4746-B8F8-9561DB46C5ED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1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A1E50-54A0-4A46-A44D-82592D389507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80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PARIS 2019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Resurfacing Project</a:t>
            </a:r>
          </a:p>
          <a:p>
            <a:r>
              <a:rPr lang="en-US" b="1" dirty="0" smtClean="0"/>
              <a:t>March 17, 2020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FFCC"/>
                </a:solidFill>
              </a:rPr>
              <a:t>PARIS 2017 (57 LANE MILES)</a:t>
            </a:r>
            <a:endParaRPr lang="en-US" sz="4000" b="1" dirty="0">
              <a:solidFill>
                <a:srgbClr val="00FFCC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68" y="1828800"/>
            <a:ext cx="6959265" cy="5029200"/>
          </a:xfrm>
        </p:spPr>
      </p:pic>
      <p:sp>
        <p:nvSpPr>
          <p:cNvPr id="5" name="TextBox 4"/>
          <p:cNvSpPr txBox="1"/>
          <p:nvPr/>
        </p:nvSpPr>
        <p:spPr>
          <a:xfrm>
            <a:off x="2616368" y="5043616"/>
            <a:ext cx="160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FFFF"/>
                </a:solidFill>
              </a:rPr>
              <a:t>PARIS 2017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70C0"/>
                </a:solidFill>
              </a:rPr>
              <a:t>PARIS 2015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7030A0"/>
                </a:solidFill>
              </a:rPr>
              <a:t>PARIS 2014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92D050"/>
                </a:solidFill>
              </a:rPr>
              <a:t>PARIS 2013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DF8045"/>
                </a:solidFill>
              </a:rPr>
              <a:t>PRE-PARIS</a:t>
            </a:r>
            <a:endParaRPr lang="en-US" sz="1400" b="1" dirty="0">
              <a:solidFill>
                <a:srgbClr val="DF804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PARIS 2013 – 2019 (440 LANE MILES)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68" y="1828800"/>
            <a:ext cx="6959265" cy="5029200"/>
          </a:xfrm>
        </p:spPr>
      </p:pic>
      <p:sp>
        <p:nvSpPr>
          <p:cNvPr id="5" name="TextBox 4"/>
          <p:cNvSpPr txBox="1"/>
          <p:nvPr/>
        </p:nvSpPr>
        <p:spPr>
          <a:xfrm>
            <a:off x="2616368" y="5045676"/>
            <a:ext cx="16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0000"/>
                </a:solidFill>
              </a:rPr>
              <a:t>PARIS 2019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FFFF"/>
                </a:solidFill>
              </a:rPr>
              <a:t>PARIS 2017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70C0"/>
                </a:solidFill>
              </a:rPr>
              <a:t>PARIS 2015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9933FF"/>
                </a:solidFill>
              </a:rPr>
              <a:t>PARIS 2014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92D050"/>
                </a:solidFill>
              </a:rPr>
              <a:t>PARIS 2013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DF8045"/>
                </a:solidFill>
              </a:rPr>
              <a:t>PRE-PARIS</a:t>
            </a:r>
            <a:endParaRPr lang="en-US" sz="1400" b="1" dirty="0">
              <a:solidFill>
                <a:srgbClr val="DF804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94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</a:rPr>
              <a:t>PRE-PARIS</a:t>
            </a:r>
            <a:r>
              <a:rPr lang="en-US" sz="4000" b="1" dirty="0" smtClean="0"/>
              <a:t> to </a:t>
            </a:r>
            <a:r>
              <a:rPr lang="en-US" sz="4000" b="1" dirty="0" smtClean="0">
                <a:solidFill>
                  <a:srgbClr val="FF0000"/>
                </a:solidFill>
              </a:rPr>
              <a:t>PARIS</a:t>
            </a:r>
            <a:r>
              <a:rPr lang="en-US" sz="4000" b="1" dirty="0" smtClean="0"/>
              <a:t> to </a:t>
            </a:r>
            <a:r>
              <a:rPr lang="en-US" sz="4000" b="1" dirty="0" smtClean="0">
                <a:solidFill>
                  <a:srgbClr val="0070C0"/>
                </a:solidFill>
              </a:rPr>
              <a:t>FUTURE PMP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68" y="1828800"/>
            <a:ext cx="6959265" cy="50292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6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CITY COUNCIL QUESTIONS?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28800"/>
            <a:ext cx="5029200" cy="50292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7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PARIS 2019 (1741-1988) </a:t>
            </a:r>
            <a:br>
              <a:rPr lang="en-US" sz="4000" b="1" dirty="0" smtClean="0"/>
            </a:br>
            <a:r>
              <a:rPr lang="en-US" sz="4000" b="1" dirty="0" smtClean="0"/>
              <a:t>RESURFACING PROJECT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JANUARY 15, 2020:		PARIS 2019 Project Advertised</a:t>
            </a:r>
          </a:p>
          <a:p>
            <a:r>
              <a:rPr lang="en-US" sz="2000" b="1" dirty="0" smtClean="0"/>
              <a:t>FEBRUARY 5, 2020:		Bid Opening (5 Bids received)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			Matich Corporation lowest responsive bidder</a:t>
            </a:r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2000" b="1" dirty="0" smtClean="0"/>
              <a:t>STAFF RECOMMENDATION:	Council award $10,765,000 contract to Matich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PARIS 2019 (57 LANE MILES)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68" y="1828800"/>
            <a:ext cx="6959265" cy="5029200"/>
          </a:xfrm>
        </p:spPr>
      </p:pic>
      <p:sp>
        <p:nvSpPr>
          <p:cNvPr id="6" name="TextBox 5"/>
          <p:cNvSpPr txBox="1"/>
          <p:nvPr/>
        </p:nvSpPr>
        <p:spPr>
          <a:xfrm>
            <a:off x="2616368" y="5086865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0000"/>
                </a:solidFill>
              </a:rPr>
              <a:t>PARIS 2019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PARIS PROGRAM SINCE 2012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CITY OVERALL STREET SYSTEM:	</a:t>
            </a:r>
          </a:p>
          <a:p>
            <a:pPr lvl="1"/>
            <a:r>
              <a:rPr lang="en-US" b="1" dirty="0" smtClean="0"/>
              <a:t>650 total lane miles</a:t>
            </a:r>
          </a:p>
          <a:p>
            <a:pPr lvl="1"/>
            <a:r>
              <a:rPr lang="en-US" b="1" dirty="0" smtClean="0"/>
              <a:t>300 street miles</a:t>
            </a:r>
          </a:p>
          <a:p>
            <a:r>
              <a:rPr lang="en-US" sz="2000" b="1" dirty="0" smtClean="0"/>
              <a:t>PARIS GOAL:	</a:t>
            </a:r>
          </a:p>
          <a:p>
            <a:pPr lvl="1"/>
            <a:r>
              <a:rPr lang="en-US" b="1" dirty="0" smtClean="0"/>
              <a:t>Resurface 2/3 of City streets within 5 phases/years</a:t>
            </a:r>
          </a:p>
          <a:p>
            <a:r>
              <a:rPr lang="en-US" sz="2000" b="1" dirty="0" smtClean="0"/>
              <a:t>PARIS PROJECT COMPLETION (POST-2019 PROJECT):</a:t>
            </a:r>
          </a:p>
          <a:p>
            <a:pPr lvl="1"/>
            <a:r>
              <a:rPr lang="en-US" b="1" dirty="0" smtClean="0"/>
              <a:t>440 lane miles resurfaced </a:t>
            </a:r>
          </a:p>
          <a:p>
            <a:pPr lvl="1"/>
            <a:r>
              <a:rPr lang="en-US" b="1" dirty="0" smtClean="0"/>
              <a:t>2/3 City streets resurfaced</a:t>
            </a:r>
          </a:p>
          <a:p>
            <a:r>
              <a:rPr lang="en-US" sz="2000" b="1" dirty="0" smtClean="0"/>
              <a:t>FUTURE PAVEMENT MANAGEMENT PROGRAM (PMP):</a:t>
            </a:r>
          </a:p>
          <a:p>
            <a:pPr lvl="1"/>
            <a:r>
              <a:rPr lang="en-US" b="1" dirty="0" smtClean="0"/>
              <a:t>140 lane miles to be resurfaced</a:t>
            </a:r>
          </a:p>
          <a:p>
            <a:pPr lvl="1"/>
            <a:r>
              <a:rPr lang="en-US" b="1" dirty="0" smtClean="0"/>
              <a:t>First 2/3 to be maintained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PARIS</a:t>
            </a:r>
            <a:br>
              <a:rPr lang="en-US" sz="4000" b="1" dirty="0" smtClean="0"/>
            </a:br>
            <a:r>
              <a:rPr lang="en-US" sz="4000" b="1" dirty="0" smtClean="0"/>
              <a:t>STREET REHABILITATION STRATEGIES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FIVE METHODS OF STREET REHABILITATION:</a:t>
            </a:r>
          </a:p>
          <a:p>
            <a:pPr lvl="1"/>
            <a:r>
              <a:rPr lang="en-US" b="1" dirty="0" smtClean="0"/>
              <a:t>Slurry Sealing</a:t>
            </a:r>
          </a:p>
          <a:p>
            <a:pPr lvl="1"/>
            <a:r>
              <a:rPr lang="en-US" b="1" dirty="0" smtClean="0"/>
              <a:t>Grind and Overlay</a:t>
            </a:r>
          </a:p>
          <a:p>
            <a:pPr lvl="1"/>
            <a:r>
              <a:rPr lang="en-US" b="1" dirty="0" smtClean="0"/>
              <a:t>Remove and Replace</a:t>
            </a:r>
          </a:p>
          <a:p>
            <a:pPr lvl="1"/>
            <a:r>
              <a:rPr lang="en-US" b="1" dirty="0" smtClean="0"/>
              <a:t>Full Depth Reclamation with Mechanical Stabilization</a:t>
            </a:r>
          </a:p>
          <a:p>
            <a:pPr lvl="1"/>
            <a:r>
              <a:rPr lang="en-US" b="1" dirty="0" smtClean="0"/>
              <a:t>Full Depth Reclamation with Cement Stabilization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1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</a:rPr>
              <a:t>PRE-PARIS 2007-2012 (70 LANE MILES)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68" y="1828800"/>
            <a:ext cx="6959265" cy="5029200"/>
          </a:xfrm>
        </p:spPr>
      </p:pic>
      <p:sp>
        <p:nvSpPr>
          <p:cNvPr id="7" name="TextBox 6"/>
          <p:cNvSpPr txBox="1"/>
          <p:nvPr/>
        </p:nvSpPr>
        <p:spPr>
          <a:xfrm>
            <a:off x="2616368" y="5020962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PRE-PARIS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92D050"/>
                </a:solidFill>
              </a:rPr>
              <a:t>PARIS 2013 (112 LANE MILES)</a:t>
            </a:r>
            <a:endParaRPr lang="en-US" sz="4000" b="1" dirty="0">
              <a:solidFill>
                <a:srgbClr val="92D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68" y="1828800"/>
            <a:ext cx="6959265" cy="5029200"/>
          </a:xfrm>
        </p:spPr>
      </p:pic>
      <p:sp>
        <p:nvSpPr>
          <p:cNvPr id="5" name="TextBox 4"/>
          <p:cNvSpPr txBox="1"/>
          <p:nvPr/>
        </p:nvSpPr>
        <p:spPr>
          <a:xfrm>
            <a:off x="2616368" y="5041557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92D050"/>
                </a:solidFill>
              </a:rPr>
              <a:t>PARIS 2013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DF8045"/>
                </a:solidFill>
              </a:rPr>
              <a:t>PRE-PARIS</a:t>
            </a:r>
            <a:endParaRPr lang="en-US" sz="1400" b="1" dirty="0">
              <a:solidFill>
                <a:srgbClr val="DF804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PARIS 2014 (102 LANE MILES)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68" y="1828800"/>
            <a:ext cx="6959265" cy="5029200"/>
          </a:xfrm>
        </p:spPr>
      </p:pic>
      <p:sp>
        <p:nvSpPr>
          <p:cNvPr id="5" name="TextBox 4"/>
          <p:cNvSpPr txBox="1"/>
          <p:nvPr/>
        </p:nvSpPr>
        <p:spPr>
          <a:xfrm>
            <a:off x="2616368" y="5037438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9933FF"/>
                </a:solidFill>
              </a:rPr>
              <a:t>PARIS 2014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92D050"/>
                </a:solidFill>
              </a:rPr>
              <a:t>PARIS 2013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DF8045"/>
                </a:solidFill>
              </a:rPr>
              <a:t>PRE-PARIS</a:t>
            </a:r>
            <a:endParaRPr lang="en-US" sz="1400" b="1" dirty="0">
              <a:solidFill>
                <a:srgbClr val="DF804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PARIS 2015 (112 LANE MILES)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68" y="1828800"/>
            <a:ext cx="6959265" cy="5029200"/>
          </a:xfrm>
        </p:spPr>
      </p:pic>
      <p:sp>
        <p:nvSpPr>
          <p:cNvPr id="6" name="TextBox 5"/>
          <p:cNvSpPr txBox="1"/>
          <p:nvPr/>
        </p:nvSpPr>
        <p:spPr>
          <a:xfrm>
            <a:off x="2616368" y="5043616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70C0"/>
                </a:solidFill>
              </a:rPr>
              <a:t>PARIS 2015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7030A0"/>
                </a:solidFill>
              </a:rPr>
              <a:t>PARIS 2014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92D050"/>
                </a:solidFill>
              </a:rPr>
              <a:t>PARIS 2013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DF8045"/>
                </a:solidFill>
              </a:rPr>
              <a:t>PRE-PARIS</a:t>
            </a:r>
            <a:endParaRPr lang="en-US" sz="1400" b="1" dirty="0">
              <a:solidFill>
                <a:srgbClr val="DF804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166</TotalTime>
  <Words>167</Words>
  <Application>Microsoft Office PowerPoint</Application>
  <PresentationFormat>Widescreen</PresentationFormat>
  <Paragraphs>73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Trebuchet MS</vt:lpstr>
      <vt:lpstr>Berlin</vt:lpstr>
      <vt:lpstr>PARIS 2019</vt:lpstr>
      <vt:lpstr>PARIS 2019 (1741-1988)  RESURFACING PROJECT</vt:lpstr>
      <vt:lpstr>PARIS 2019 (57 LANE MILES)</vt:lpstr>
      <vt:lpstr>PARIS PROGRAM SINCE 2012</vt:lpstr>
      <vt:lpstr>PARIS STREET REHABILITATION STRATEGIES</vt:lpstr>
      <vt:lpstr>PRE-PARIS 2007-2012 (70 LANE MILES)</vt:lpstr>
      <vt:lpstr>PARIS 2013 (112 LANE MILES)</vt:lpstr>
      <vt:lpstr>PARIS 2014 (102 LANE MILES)</vt:lpstr>
      <vt:lpstr>PARIS 2015 (112 LANE MILES)</vt:lpstr>
      <vt:lpstr>PARIS 2017 (57 LANE MILES)</vt:lpstr>
      <vt:lpstr>PARIS 2013 – 2019 (440 LANE MILES)</vt:lpstr>
      <vt:lpstr>PRE-PARIS to PARIS to FUTURE PMP</vt:lpstr>
      <vt:lpstr>CITY COUNCIL 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 2019</dc:title>
  <dc:creator>Ross Wittman</dc:creator>
  <cp:lastModifiedBy>Ross Wittman</cp:lastModifiedBy>
  <cp:revision>15</cp:revision>
  <cp:lastPrinted>2020-03-13T20:28:45Z</cp:lastPrinted>
  <dcterms:created xsi:type="dcterms:W3CDTF">2020-03-13T15:42:08Z</dcterms:created>
  <dcterms:modified xsi:type="dcterms:W3CDTF">2020-04-02T16:27:13Z</dcterms:modified>
</cp:coreProperties>
</file>